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6"/>
  </p:notesMasterIdLst>
  <p:handoutMasterIdLst>
    <p:handoutMasterId r:id="rId27"/>
  </p:handoutMasterIdLst>
  <p:sldIdLst>
    <p:sldId id="256" r:id="rId2"/>
    <p:sldId id="272" r:id="rId3"/>
    <p:sldId id="257" r:id="rId4"/>
    <p:sldId id="258" r:id="rId5"/>
    <p:sldId id="259" r:id="rId6"/>
    <p:sldId id="284" r:id="rId7"/>
    <p:sldId id="285" r:id="rId8"/>
    <p:sldId id="261" r:id="rId9"/>
    <p:sldId id="262" r:id="rId10"/>
    <p:sldId id="263" r:id="rId11"/>
    <p:sldId id="264" r:id="rId12"/>
    <p:sldId id="265" r:id="rId13"/>
    <p:sldId id="266" r:id="rId14"/>
    <p:sldId id="267" r:id="rId15"/>
    <p:sldId id="277" r:id="rId16"/>
    <p:sldId id="286" r:id="rId17"/>
    <p:sldId id="278" r:id="rId18"/>
    <p:sldId id="280" r:id="rId19"/>
    <p:sldId id="281" r:id="rId20"/>
    <p:sldId id="282" r:id="rId21"/>
    <p:sldId id="287" r:id="rId22"/>
    <p:sldId id="288" r:id="rId23"/>
    <p:sldId id="289" r:id="rId24"/>
    <p:sldId id="290" r:id="rId2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659" autoAdjust="0"/>
  </p:normalViewPr>
  <p:slideViewPr>
    <p:cSldViewPr>
      <p:cViewPr varScale="1">
        <p:scale>
          <a:sx n="70" d="100"/>
          <a:sy n="70" d="100"/>
        </p:scale>
        <p:origin x="-166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baseline="0" dirty="0" smtClean="0"/>
              <a:t>• Review examples or experiences about how the four types of patient-</a:t>
            </a:r>
            <a:r>
              <a:rPr lang="en-US" baseline="0" dirty="0" err="1" smtClean="0"/>
              <a:t>centred</a:t>
            </a:r>
            <a:r>
              <a:rPr lang="en-US" baseline="0" dirty="0" smtClean="0"/>
              <a:t> relationships applies to your specialty.</a:t>
            </a:r>
          </a:p>
          <a:p>
            <a:r>
              <a:rPr lang="en-US" baseline="0" dirty="0" smtClean="0"/>
              <a:t>• SEE T4 activity in the </a:t>
            </a:r>
            <a:r>
              <a:rPr lang="en-US" i="1" baseline="0" dirty="0" smtClean="0"/>
              <a:t>CanMEDS Teaching and Assessment Tools Guide</a:t>
            </a:r>
            <a:endParaRPr lang="en-US" i="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dirty="0" smtClean="0"/>
              <a:t>• See Table ME-4 in the CanMEDS Teaching and assessment Tools Guide, Page 21. Five stages of the learner on the Medical Expert competence continuum</a:t>
            </a:r>
            <a:endParaRPr lang="en-US" baseline="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Do</a:t>
            </a:r>
            <a:r>
              <a:rPr lang="en-US" baseline="0" dirty="0" smtClean="0"/>
              <a:t> a learning activity - </a:t>
            </a:r>
            <a:r>
              <a:rPr lang="en-US" dirty="0" smtClean="0"/>
              <a:t>Worksheet T3  from the </a:t>
            </a:r>
            <a:r>
              <a:rPr lang="en-US" i="1" dirty="0" smtClean="0"/>
              <a:t>CanMEDS Teaching</a:t>
            </a:r>
            <a:r>
              <a:rPr lang="en-US" i="1" baseline="0" dirty="0" smtClean="0"/>
              <a:t> and Assessment Tools Guide </a:t>
            </a:r>
            <a:r>
              <a:rPr lang="en-US" baseline="0" dirty="0" smtClean="0"/>
              <a:t>Medical Expert Role chapter </a:t>
            </a:r>
            <a:r>
              <a:rPr lang="en-US" dirty="0" smtClean="0"/>
              <a:t>is suggested.</a:t>
            </a:r>
          </a:p>
          <a:p>
            <a:endParaRPr lang="en-US" b="0" dirty="0" smtClean="0"/>
          </a:p>
          <a:p>
            <a:r>
              <a:rPr lang="en-US" b="0" dirty="0" smtClean="0"/>
              <a:t>• Can do on own or in groups</a:t>
            </a:r>
          </a:p>
          <a:p>
            <a:r>
              <a:rPr lang="en-US" b="0" dirty="0" smtClean="0"/>
              <a:t>• Groups are appropriate when everyone is in the same specialty as examples will vary with each specialty</a:t>
            </a:r>
          </a:p>
          <a:p>
            <a:r>
              <a:rPr lang="en-US" b="0" dirty="0" smtClean="0"/>
              <a:t>• Explore answers in small groups or with the whole group</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Table ME-5. Examples of Medical Expert activities at two points in the Medical Expert competence continuum</a:t>
            </a:r>
          </a:p>
          <a:p>
            <a:pPr algn="l"/>
            <a:r>
              <a:rPr lang="en-US" sz="1200" b="0" i="0" u="none" strike="noStrike" baseline="0" dirty="0" smtClean="0">
                <a:latin typeface="Frutiger-Light"/>
              </a:rPr>
              <a:t>• Explore how generic samples do/do not apply to their specialty</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dirty="0" smtClean="0"/>
              <a:t>• Table ME-6. Review Barriers and Supports to Help Seeking.</a:t>
            </a:r>
          </a:p>
          <a:p>
            <a:r>
              <a:rPr lang="en-US" dirty="0" smtClean="0"/>
              <a:t>• Review how this applies to your specialty.</a:t>
            </a:r>
          </a:p>
          <a:p>
            <a:r>
              <a:rPr lang="en-US" dirty="0" smtClean="0"/>
              <a:t>If your specialty is working within the Competence by Design system change STR to Competency Training Requirements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17</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r>
              <a:rPr lang="en-US" i="0" dirty="0" smtClean="0"/>
              <a:t>• SAMPLE goals and objectives of the session – revise as required.</a:t>
            </a:r>
          </a:p>
          <a:p>
            <a:r>
              <a:rPr lang="en-US" i="0" dirty="0" smtClean="0"/>
              <a:t>• CONSIDER doing a ‘warm up activity’</a:t>
            </a:r>
          </a:p>
          <a:p>
            <a:r>
              <a:rPr lang="en-US" i="0" dirty="0" smtClean="0"/>
              <a:t>• Review/revise goals and objectives.</a:t>
            </a:r>
          </a:p>
          <a:p>
            <a:r>
              <a:rPr lang="en-US" i="0" dirty="0" smtClean="0"/>
              <a:t>• Insert 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dirty="0" smtClean="0"/>
              <a:t>Reasons</a:t>
            </a:r>
            <a:r>
              <a:rPr lang="en-US" baseline="0" dirty="0" smtClean="0"/>
              <a:t> why this Role is important.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Definition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If you are giving this presentation to teachers or planners, you may want to add the key and enabling competencies</a:t>
            </a:r>
            <a:endParaRPr lang="en-US"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6</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pPr marL="0" indent="0">
              <a:buFont typeface="Arial" pitchFamily="34" charset="0"/>
              <a:buNone/>
            </a:pPr>
            <a:r>
              <a:rPr lang="en-US" dirty="0" smtClean="0"/>
              <a:t>•</a:t>
            </a:r>
            <a:r>
              <a:rPr lang="en-US" baseline="0" dirty="0" smtClean="0"/>
              <a:t> </a:t>
            </a:r>
            <a:r>
              <a:rPr lang="en-US" dirty="0" smtClean="0"/>
              <a:t>Truth behind</a:t>
            </a:r>
            <a:r>
              <a:rPr lang="en-US" baseline="0" dirty="0" smtClean="0"/>
              <a:t> misconceptions</a:t>
            </a:r>
            <a:endParaRPr lang="en-US" dirty="0" smtClean="0"/>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7</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Define from the </a:t>
            </a:r>
            <a:r>
              <a:rPr lang="en-US" sz="1200" b="0" i="1" u="none" strike="noStrike" kern="1200" baseline="0" dirty="0" smtClean="0">
                <a:solidFill>
                  <a:schemeClr val="tx1"/>
                </a:solidFill>
                <a:latin typeface="Times" charset="0"/>
                <a:ea typeface="Osaka" charset="0"/>
                <a:cs typeface="Osaka" charset="0"/>
              </a:rPr>
              <a:t>CanMEDS Teaching and Assessment Tools Guide </a:t>
            </a:r>
            <a:r>
              <a:rPr lang="en-US" sz="1200" b="0" i="0" u="none" strike="noStrike" kern="1200" baseline="0" dirty="0" smtClean="0">
                <a:solidFill>
                  <a:schemeClr val="tx1"/>
                </a:solidFill>
                <a:latin typeface="Times" charset="0"/>
                <a:ea typeface="Osaka" charset="0"/>
                <a:cs typeface="Osaka" charset="0"/>
              </a:rPr>
              <a:t>Medical Expert Role chapter.</a:t>
            </a:r>
            <a:endParaRPr lang="en-US" sz="1200" b="0" i="1" u="none" strike="noStrike" kern="1200" baseline="0" dirty="0" smtClean="0">
              <a:solidFill>
                <a:schemeClr val="tx1"/>
              </a:solidFill>
              <a:latin typeface="Times" charset="0"/>
              <a:ea typeface="Osaka" charset="0"/>
              <a:cs typeface="Osaka" charset="0"/>
            </a:endParaRPr>
          </a:p>
          <a:p>
            <a:r>
              <a:rPr lang="en-US" sz="1200" b="0" i="0" u="none" strike="noStrike" kern="1200" baseline="0" dirty="0" smtClean="0">
                <a:solidFill>
                  <a:schemeClr val="tx1"/>
                </a:solidFill>
                <a:latin typeface="Times" charset="0"/>
                <a:ea typeface="Osaka" charset="0"/>
                <a:cs typeface="Osaka" charset="0"/>
              </a:rPr>
              <a:t>• Provide examples of these terms in your specialty</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process of Medical Expert</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content of Medical Expert</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Medical Expert 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Four Types of </a:t>
            </a:r>
            <a:r>
              <a:rPr lang="en-US" dirty="0" smtClean="0"/>
              <a:t>patient-</a:t>
            </a:r>
            <a:r>
              <a:rPr lang="en-US" dirty="0" err="1" smtClean="0"/>
              <a:t>centred</a:t>
            </a:r>
            <a:r>
              <a:rPr lang="en-US" dirty="0" smtClean="0"/>
              <a:t> </a:t>
            </a:r>
            <a:r>
              <a:rPr lang="en-US" dirty="0"/>
              <a:t>relationships</a:t>
            </a:r>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endParaRPr lang="en-US" dirty="0" smtClean="0"/>
          </a:p>
          <a:p>
            <a:pPr marL="0" indent="0">
              <a:buNone/>
            </a:pPr>
            <a:r>
              <a:rPr lang="en-US" dirty="0" smtClean="0"/>
              <a:t>1. </a:t>
            </a:r>
            <a:r>
              <a:rPr lang="en-US" dirty="0"/>
              <a:t>Paternalistic</a:t>
            </a:r>
          </a:p>
          <a:p>
            <a:pPr marL="0" indent="0">
              <a:buNone/>
            </a:pPr>
            <a:r>
              <a:rPr lang="en-US" dirty="0"/>
              <a:t>2. Informative</a:t>
            </a:r>
          </a:p>
          <a:p>
            <a:pPr marL="0" indent="0">
              <a:buNone/>
            </a:pPr>
            <a:r>
              <a:rPr lang="en-US" dirty="0"/>
              <a:t>3. Interpretive</a:t>
            </a:r>
          </a:p>
          <a:p>
            <a:pPr marL="0" indent="0">
              <a:buNone/>
            </a:pPr>
            <a:r>
              <a:rPr lang="en-US" dirty="0"/>
              <a:t>4. Deliberative</a:t>
            </a:r>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Preparing to teach the Medical Expert Role</a:t>
            </a:r>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r>
              <a:rPr lang="en-US" b="1" dirty="0" smtClean="0"/>
              <a:t>Five </a:t>
            </a:r>
            <a:r>
              <a:rPr lang="en-US" b="1" dirty="0"/>
              <a:t>Stages of Competence by Design</a:t>
            </a:r>
          </a:p>
          <a:p>
            <a:r>
              <a:rPr lang="en-US" dirty="0"/>
              <a:t>Entry to residency</a:t>
            </a:r>
          </a:p>
          <a:p>
            <a:r>
              <a:rPr lang="en-US" dirty="0"/>
              <a:t>Transition to discipline</a:t>
            </a:r>
          </a:p>
          <a:p>
            <a:r>
              <a:rPr lang="en-US" dirty="0"/>
              <a:t>Foundations of discipline</a:t>
            </a:r>
          </a:p>
          <a:p>
            <a:r>
              <a:rPr lang="en-US" dirty="0"/>
              <a:t>Core of discipline</a:t>
            </a:r>
          </a:p>
          <a:p>
            <a:r>
              <a:rPr lang="en-US" dirty="0"/>
              <a:t>Transition to practice</a:t>
            </a:r>
          </a:p>
        </p:txBody>
      </p:sp>
    </p:spTree>
    <p:extLst>
      <p:ext uri="{BB962C8B-B14F-4D97-AF65-F5344CB8AC3E}">
        <p14:creationId xmlns:p14="http://schemas.microsoft.com/office/powerpoint/2010/main" val="199861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endParaRPr lang="en-US" dirty="0" smtClean="0"/>
          </a:p>
          <a:p>
            <a:endParaRPr lang="en-US" dirty="0"/>
          </a:p>
          <a:p>
            <a:pPr marL="0" indent="0" algn="ctr">
              <a:buNone/>
            </a:pPr>
            <a:r>
              <a:rPr lang="en-US" dirty="0">
                <a:ea typeface="MS Mincho"/>
                <a:cs typeface="Times New Roman"/>
              </a:rPr>
              <a:t>Worksheet T3</a:t>
            </a:r>
          </a:p>
          <a:p>
            <a:pPr marL="0" indent="0" algn="ctr">
              <a:buNone/>
            </a:pPr>
            <a:r>
              <a:rPr lang="en-US" dirty="0" smtClean="0"/>
              <a:t>Medical </a:t>
            </a:r>
            <a:r>
              <a:rPr lang="en-US" dirty="0"/>
              <a:t>Expert competence </a:t>
            </a:r>
            <a:r>
              <a:rPr lang="en-US" dirty="0" smtClean="0"/>
              <a:t/>
            </a:r>
            <a:br>
              <a:rPr lang="en-US" dirty="0" smtClean="0"/>
            </a:br>
            <a:r>
              <a:rPr lang="en-US" dirty="0" smtClean="0"/>
              <a:t>continuum </a:t>
            </a:r>
            <a:r>
              <a:rPr lang="en-US" dirty="0"/>
              <a:t>in day-to-day practice</a:t>
            </a:r>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Understanding </a:t>
            </a:r>
            <a:r>
              <a:rPr lang="en-US" dirty="0" smtClean="0"/>
              <a:t>Medical Expert </a:t>
            </a:r>
            <a:r>
              <a:rPr lang="en-US" dirty="0"/>
              <a:t>in everyday care </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Samples </a:t>
            </a:r>
            <a:r>
              <a:rPr lang="en-US" dirty="0"/>
              <a:t>of the Medical Expert competence continuum </a:t>
            </a:r>
            <a:r>
              <a:rPr lang="en-US" dirty="0" smtClean="0"/>
              <a:t>in day-to-day </a:t>
            </a:r>
            <a:r>
              <a:rPr lang="en-US" dirty="0"/>
              <a:t>practice</a:t>
            </a:r>
          </a:p>
        </p:txBody>
      </p:sp>
    </p:spTree>
    <p:extLst>
      <p:ext uri="{BB962C8B-B14F-4D97-AF65-F5344CB8AC3E}">
        <p14:creationId xmlns:p14="http://schemas.microsoft.com/office/powerpoint/2010/main" val="2775828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Help-seeking steps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i="1" dirty="0" smtClean="0">
              <a:solidFill>
                <a:srgbClr val="557FA6"/>
              </a:solidFill>
              <a:latin typeface="Frutiger LT Std 45 Light"/>
              <a:ea typeface="MS Mincho"/>
              <a:cs typeface="Times New Roman"/>
            </a:endParaRPr>
          </a:p>
          <a:p>
            <a:pPr marL="0" indent="0">
              <a:buNone/>
            </a:pPr>
            <a:r>
              <a:rPr lang="en-US" dirty="0" smtClean="0">
                <a:ea typeface="MS Mincho"/>
                <a:cs typeface="Times New Roman"/>
              </a:rPr>
              <a:t>Culture </a:t>
            </a:r>
            <a:r>
              <a:rPr lang="en-US" dirty="0">
                <a:ea typeface="MS Mincho"/>
                <a:cs typeface="Times New Roman"/>
              </a:rPr>
              <a:t>of safety</a:t>
            </a:r>
          </a:p>
          <a:p>
            <a:pPr marL="0" indent="0">
              <a:buNone/>
            </a:pPr>
            <a:r>
              <a:rPr lang="en-US" dirty="0">
                <a:ea typeface="MS Mincho"/>
                <a:cs typeface="Times New Roman"/>
              </a:rPr>
              <a:t>Recognition of need</a:t>
            </a:r>
          </a:p>
          <a:p>
            <a:pPr marL="0" indent="0">
              <a:buNone/>
            </a:pPr>
            <a:r>
              <a:rPr lang="en-US" dirty="0">
                <a:ea typeface="MS Mincho"/>
                <a:cs typeface="Times New Roman"/>
              </a:rPr>
              <a:t>Willingness to ask</a:t>
            </a:r>
          </a:p>
          <a:p>
            <a:pPr marL="0" indent="0">
              <a:buNone/>
            </a:pPr>
            <a:r>
              <a:rPr lang="en-US" dirty="0">
                <a:ea typeface="MS Mincho"/>
                <a:cs typeface="Times New Roman"/>
              </a:rPr>
              <a:t>Skills to asking for help</a:t>
            </a:r>
          </a:p>
          <a:p>
            <a:pPr marL="0" indent="0">
              <a:buNone/>
            </a:pPr>
            <a:r>
              <a:rPr lang="en-US" dirty="0">
                <a:ea typeface="MS Mincho"/>
                <a:cs typeface="Times New Roman"/>
              </a:rPr>
              <a:t>Accessibility of Help</a:t>
            </a:r>
            <a:endParaRPr lang="en-US" dirty="0"/>
          </a:p>
        </p:txBody>
      </p:sp>
    </p:spTree>
    <p:extLst>
      <p:ext uri="{BB962C8B-B14F-4D97-AF65-F5344CB8AC3E}">
        <p14:creationId xmlns:p14="http://schemas.microsoft.com/office/powerpoint/2010/main" val="2130623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Objectives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lvl="0" indent="0">
              <a:buNone/>
            </a:pPr>
            <a:r>
              <a:rPr lang="en-US" dirty="0"/>
              <a:t>1. Recognize common words related to the </a:t>
            </a:r>
            <a:r>
              <a:rPr lang="en-US" dirty="0" smtClean="0"/>
              <a:t/>
            </a:r>
            <a:br>
              <a:rPr lang="en-US" dirty="0" smtClean="0"/>
            </a:br>
            <a:r>
              <a:rPr lang="en-US" dirty="0" smtClean="0"/>
              <a:t>    process </a:t>
            </a:r>
            <a:r>
              <a:rPr lang="en-US" dirty="0"/>
              <a:t>and content of the Medical Expert </a:t>
            </a:r>
            <a:r>
              <a:rPr lang="en-US" dirty="0" smtClean="0"/>
              <a:t/>
            </a:r>
            <a:br>
              <a:rPr lang="en-US" dirty="0" smtClean="0"/>
            </a:br>
            <a:r>
              <a:rPr lang="en-US" dirty="0" smtClean="0"/>
              <a:t>    Role</a:t>
            </a:r>
            <a:endParaRPr lang="en-US" dirty="0"/>
          </a:p>
          <a:p>
            <a:pPr marL="0" lvl="0" indent="0">
              <a:buNone/>
            </a:pPr>
            <a:r>
              <a:rPr lang="en-US" dirty="0"/>
              <a:t>2. Describe the role of Medical Expert within </a:t>
            </a:r>
            <a:r>
              <a:rPr lang="en-US" dirty="0" smtClean="0"/>
              <a:t/>
            </a:r>
            <a:br>
              <a:rPr lang="en-US" dirty="0" smtClean="0"/>
            </a:br>
            <a:r>
              <a:rPr lang="en-US" dirty="0" smtClean="0"/>
              <a:t>    the </a:t>
            </a:r>
            <a:r>
              <a:rPr lang="en-US" dirty="0"/>
              <a:t>CanMEDS 2015 Framework</a:t>
            </a:r>
          </a:p>
          <a:p>
            <a:pPr marL="0" lvl="0" indent="0">
              <a:buNone/>
            </a:pPr>
            <a:r>
              <a:rPr lang="en-US" dirty="0"/>
              <a:t>3. Apply the Medical Expert competence </a:t>
            </a:r>
            <a:r>
              <a:rPr lang="en-US" dirty="0" smtClean="0"/>
              <a:t/>
            </a:r>
            <a:br>
              <a:rPr lang="en-US" dirty="0" smtClean="0"/>
            </a:br>
            <a:r>
              <a:rPr lang="en-US" dirty="0" smtClean="0"/>
              <a:t>    continuum </a:t>
            </a:r>
            <a:r>
              <a:rPr lang="en-US" dirty="0"/>
              <a:t>to your own program or specialty</a:t>
            </a:r>
          </a:p>
          <a:p>
            <a:pPr marL="0" lvl="0" indent="0">
              <a:buNone/>
            </a:pPr>
            <a:r>
              <a:rPr lang="en-US" dirty="0"/>
              <a:t>4. Identify opportunities to integrate other </a:t>
            </a:r>
            <a:r>
              <a:rPr lang="en-US" dirty="0" smtClean="0"/>
              <a:t/>
            </a:r>
            <a:br>
              <a:rPr lang="en-US" dirty="0" smtClean="0"/>
            </a:br>
            <a:r>
              <a:rPr lang="en-US" dirty="0" smtClean="0"/>
              <a:t>    CanMEDS </a:t>
            </a:r>
            <a:r>
              <a:rPr lang="en-US" dirty="0"/>
              <a:t>Roles into the teaching and </a:t>
            </a:r>
            <a:r>
              <a:rPr lang="en-US" dirty="0" smtClean="0"/>
              <a:t/>
            </a:r>
            <a:br>
              <a:rPr lang="en-US" dirty="0" smtClean="0"/>
            </a:br>
            <a:r>
              <a:rPr lang="en-US" dirty="0" smtClean="0"/>
              <a:t>    assessment </a:t>
            </a:r>
            <a:r>
              <a:rPr lang="en-US" dirty="0"/>
              <a:t>of Medical Expert</a:t>
            </a:r>
          </a:p>
        </p:txBody>
      </p:sp>
    </p:spTree>
    <p:extLst>
      <p:ext uri="{BB962C8B-B14F-4D97-AF65-F5344CB8AC3E}">
        <p14:creationId xmlns:p14="http://schemas.microsoft.com/office/powerpoint/2010/main" val="299025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2000" dirty="0"/>
              <a:t>Bhanji F, Lawrence K, </a:t>
            </a:r>
            <a:r>
              <a:rPr lang="en-US" sz="2000" dirty="0" err="1"/>
              <a:t>Goldszmidt</a:t>
            </a:r>
            <a:r>
              <a:rPr lang="en-US" sz="2000" dirty="0"/>
              <a:t> M, Walton M, Harris K, Creery D, </a:t>
            </a:r>
            <a:r>
              <a:rPr lang="en-US" sz="2000" dirty="0" err="1"/>
              <a:t>Sherbino</a:t>
            </a:r>
            <a:r>
              <a:rPr lang="en-US" sz="2000" dirty="0"/>
              <a:t> J, </a:t>
            </a:r>
            <a:r>
              <a:rPr lang="en-US" sz="2000" dirty="0" err="1"/>
              <a:t>Ste</a:t>
            </a:r>
            <a:r>
              <a:rPr lang="en-US" sz="2000" dirty="0"/>
              <a:t>-Marie L-G, </a:t>
            </a:r>
            <a:r>
              <a:rPr lang="en-US" sz="2000" dirty="0" err="1"/>
              <a:t>Stang</a:t>
            </a:r>
            <a:r>
              <a:rPr lang="en-US" sz="2000" dirty="0"/>
              <a:t> A. </a:t>
            </a:r>
            <a:r>
              <a:rPr lang="en-US" sz="2000" i="1" dirty="0"/>
              <a:t>Medical Expert. </a:t>
            </a:r>
            <a:r>
              <a:rPr lang="en-US" sz="2000" dirty="0"/>
              <a:t>In: Frank JR, Snell L, </a:t>
            </a:r>
            <a:r>
              <a:rPr lang="en-US" sz="2000" dirty="0" err="1"/>
              <a:t>Sherbino</a:t>
            </a:r>
            <a:r>
              <a:rPr lang="en-US" sz="2000" dirty="0"/>
              <a:t> J, editors</a:t>
            </a:r>
            <a:r>
              <a:rPr lang="en-US" sz="2000" dirty="0" smtClean="0"/>
              <a:t>. </a:t>
            </a:r>
            <a:r>
              <a:rPr lang="en-US" sz="2000" i="1" dirty="0" smtClean="0"/>
              <a:t>CanMEDS </a:t>
            </a:r>
            <a:r>
              <a:rPr lang="en-US" sz="2000" i="1" dirty="0"/>
              <a:t>2015 Physician Competency Framework. </a:t>
            </a:r>
            <a:r>
              <a:rPr lang="en-US" sz="2000" dirty="0"/>
              <a:t>Ottawa: Royal College of Physicians and Surgeons of </a:t>
            </a:r>
            <a:r>
              <a:rPr lang="en-US" sz="2000" dirty="0" smtClean="0"/>
              <a:t>Canada</a:t>
            </a:r>
            <a:r>
              <a:rPr lang="en-US" sz="2000" dirty="0"/>
              <a:t>; 2015. </a:t>
            </a:r>
            <a:endParaRPr lang="en-US" sz="2000" dirty="0" smtClean="0"/>
          </a:p>
          <a:p>
            <a:endParaRPr lang="en-US" sz="2000" dirty="0"/>
          </a:p>
          <a:p>
            <a:r>
              <a:rPr lang="en-US" sz="2000" dirty="0" err="1" smtClean="0"/>
              <a:t>Karabenick</a:t>
            </a:r>
            <a:r>
              <a:rPr lang="en-US" sz="2000" dirty="0" smtClean="0"/>
              <a:t> SA, Knapp JR. </a:t>
            </a:r>
            <a:r>
              <a:rPr lang="en-US" sz="2000" dirty="0"/>
              <a:t>Relationship of academic help seeking to the use of learning strategies and other instrumental achievement </a:t>
            </a:r>
            <a:r>
              <a:rPr lang="en-US" sz="2000" dirty="0" smtClean="0"/>
              <a:t>behavior </a:t>
            </a:r>
            <a:r>
              <a:rPr lang="nl-NL" sz="2000" dirty="0" smtClean="0"/>
              <a:t>in </a:t>
            </a:r>
            <a:r>
              <a:rPr lang="nl-NL" sz="2000" dirty="0"/>
              <a:t>college students. </a:t>
            </a:r>
            <a:r>
              <a:rPr lang="nl-NL" sz="2000" i="1" dirty="0"/>
              <a:t>J Educ Psychol. </a:t>
            </a:r>
            <a:r>
              <a:rPr lang="nl-NL" sz="2000" dirty="0"/>
              <a:t>1991;83(2):221.</a:t>
            </a:r>
            <a:endParaRPr lang="en-US" sz="2000" dirty="0"/>
          </a:p>
        </p:txBody>
      </p:sp>
    </p:spTree>
    <p:extLst>
      <p:ext uri="{BB962C8B-B14F-4D97-AF65-F5344CB8AC3E}">
        <p14:creationId xmlns:p14="http://schemas.microsoft.com/office/powerpoint/2010/main" val="1252432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17</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a:t>
            </a:r>
            <a:br>
              <a:rPr lang="en-US" dirty="0" smtClean="0"/>
            </a:br>
            <a:r>
              <a:rPr lang="en-US" dirty="0" smtClean="0"/>
              <a:t> </a:t>
            </a:r>
            <a:r>
              <a:rPr lang="en-US" dirty="0"/>
              <a:t>Key 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a:t>1. </a:t>
            </a:r>
            <a:r>
              <a:rPr lang="en-US" sz="2000" dirty="0" err="1"/>
              <a:t>Practise</a:t>
            </a:r>
            <a:r>
              <a:rPr lang="en-US" sz="2000" dirty="0"/>
              <a:t> medicine within their defined scope </a:t>
            </a:r>
            <a:r>
              <a:rPr lang="en-US" sz="2000" dirty="0" smtClean="0"/>
              <a:t>of </a:t>
            </a:r>
            <a:br>
              <a:rPr lang="en-US" sz="2000" dirty="0" smtClean="0"/>
            </a:br>
            <a:r>
              <a:rPr lang="en-US" sz="2000" dirty="0" smtClean="0"/>
              <a:t>    practice and expertise</a:t>
            </a:r>
            <a:endParaRPr lang="en-US" sz="2000" dirty="0"/>
          </a:p>
          <a:p>
            <a:pPr marL="0" indent="0">
              <a:buNone/>
            </a:pPr>
            <a:r>
              <a:rPr lang="en-US" sz="2000" dirty="0"/>
              <a:t>2. Perform a patient-</a:t>
            </a:r>
            <a:r>
              <a:rPr lang="en-US" sz="2000" dirty="0" err="1"/>
              <a:t>centred</a:t>
            </a:r>
            <a:r>
              <a:rPr lang="en-US" sz="2000" dirty="0"/>
              <a:t> clinical </a:t>
            </a:r>
            <a:r>
              <a:rPr lang="en-US" sz="2000" dirty="0" smtClean="0"/>
              <a:t>assessment and </a:t>
            </a:r>
            <a:br>
              <a:rPr lang="en-US" sz="2000" dirty="0" smtClean="0"/>
            </a:br>
            <a:r>
              <a:rPr lang="en-US" sz="2000" dirty="0" smtClean="0"/>
              <a:t>    establish a management </a:t>
            </a:r>
            <a:r>
              <a:rPr lang="en-US" sz="2000" dirty="0"/>
              <a:t>plan</a:t>
            </a:r>
          </a:p>
          <a:p>
            <a:pPr marL="0" indent="0">
              <a:buNone/>
            </a:pPr>
            <a:r>
              <a:rPr lang="en-US" sz="2000" dirty="0"/>
              <a:t>3. Plan and perform procedures and therapies </a:t>
            </a:r>
            <a:r>
              <a:rPr lang="en-US" sz="2000" dirty="0" smtClean="0"/>
              <a:t>for the </a:t>
            </a:r>
            <a:br>
              <a:rPr lang="en-US" sz="2000" dirty="0" smtClean="0"/>
            </a:br>
            <a:r>
              <a:rPr lang="en-US" sz="2000" dirty="0" smtClean="0"/>
              <a:t>    purpose of assessment </a:t>
            </a:r>
            <a:r>
              <a:rPr lang="en-US" sz="2000" dirty="0"/>
              <a:t>and/or </a:t>
            </a:r>
            <a:r>
              <a:rPr lang="en-US" sz="2000" dirty="0" smtClean="0"/>
              <a:t>management</a:t>
            </a:r>
            <a:endParaRPr lang="en-US" sz="2000" dirty="0"/>
          </a:p>
          <a:p>
            <a:pPr marL="0" indent="0">
              <a:buNone/>
            </a:pPr>
            <a:r>
              <a:rPr lang="en-US" sz="2000" dirty="0"/>
              <a:t>4. Establish plans for ongoing care and, </a:t>
            </a:r>
            <a:r>
              <a:rPr lang="en-US" sz="2000" dirty="0" smtClean="0"/>
              <a:t>when </a:t>
            </a:r>
            <a:br>
              <a:rPr lang="en-US" sz="2000" dirty="0" smtClean="0"/>
            </a:br>
            <a:r>
              <a:rPr lang="en-US" sz="2000" dirty="0" smtClean="0"/>
              <a:t>    appropriate</a:t>
            </a:r>
            <a:r>
              <a:rPr lang="en-US" sz="2000" dirty="0"/>
              <a:t>, </a:t>
            </a:r>
            <a:r>
              <a:rPr lang="en-US" sz="2000" dirty="0" smtClean="0"/>
              <a:t>timely consultation</a:t>
            </a:r>
            <a:endParaRPr lang="en-US" sz="2000" dirty="0"/>
          </a:p>
          <a:p>
            <a:pPr marL="0" indent="0">
              <a:buNone/>
            </a:pPr>
            <a:r>
              <a:rPr lang="en-US" sz="2000" dirty="0" smtClean="0"/>
              <a:t>5. Actively </a:t>
            </a:r>
            <a:r>
              <a:rPr lang="en-US" sz="2000" dirty="0"/>
              <a:t>contribute, as an individual and as a </a:t>
            </a:r>
            <a:r>
              <a:rPr lang="en-US" sz="2000" dirty="0" smtClean="0"/>
              <a:t>member </a:t>
            </a:r>
            <a:br>
              <a:rPr lang="en-US" sz="2000" dirty="0" smtClean="0"/>
            </a:br>
            <a:r>
              <a:rPr lang="en-US" sz="2000" dirty="0" smtClean="0"/>
              <a:t>    of </a:t>
            </a:r>
            <a:r>
              <a:rPr lang="en-US" sz="2000" dirty="0"/>
              <a:t>a </a:t>
            </a:r>
            <a:r>
              <a:rPr lang="en-US" sz="2000" dirty="0" smtClean="0"/>
              <a:t>team providing </a:t>
            </a:r>
            <a:r>
              <a:rPr lang="en-US" sz="2000" dirty="0"/>
              <a:t>care, to the </a:t>
            </a:r>
            <a:r>
              <a:rPr lang="en-US" sz="2000" dirty="0" smtClean="0"/>
              <a:t>continuous </a:t>
            </a:r>
            <a:br>
              <a:rPr lang="en-US" sz="2000" dirty="0" smtClean="0"/>
            </a:br>
            <a:r>
              <a:rPr lang="en-US" sz="2000" dirty="0" smtClean="0"/>
              <a:t>    improvement </a:t>
            </a:r>
            <a:r>
              <a:rPr lang="en-US" sz="2000" dirty="0"/>
              <a:t>of health </a:t>
            </a:r>
            <a:r>
              <a:rPr lang="en-US" sz="2000" dirty="0" smtClean="0"/>
              <a:t>care quality and </a:t>
            </a:r>
            <a:r>
              <a:rPr lang="en-US" sz="2000" dirty="0"/>
              <a:t>patient safety</a:t>
            </a:r>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 </a:t>
            </a:r>
            <a:br>
              <a:rPr lang="en-US" dirty="0" smtClean="0"/>
            </a:br>
            <a:r>
              <a:rPr lang="en-US" dirty="0" smtClean="0"/>
              <a:t>Key </a:t>
            </a:r>
            <a:r>
              <a:rPr lang="en-US" dirty="0"/>
              <a:t>Competency 1</a:t>
            </a:r>
          </a:p>
        </p:txBody>
      </p:sp>
      <p:sp>
        <p:nvSpPr>
          <p:cNvPr id="20486" name="Rectangle 6"/>
          <p:cNvSpPr>
            <a:spLocks noGrp="1" noChangeArrowheads="1"/>
          </p:cNvSpPr>
          <p:nvPr>
            <p:ph type="body" idx="1"/>
          </p:nvPr>
        </p:nvSpPr>
        <p:spPr>
          <a:xfrm>
            <a:off x="683568" y="1340768"/>
            <a:ext cx="8352928" cy="5106888"/>
          </a:xfrm>
        </p:spPr>
        <p:txBody>
          <a:bodyPr/>
          <a:lstStyle/>
          <a:p>
            <a:pPr marL="0" indent="0">
              <a:buNone/>
            </a:pPr>
            <a:r>
              <a:rPr lang="en-US" sz="1800" dirty="0" smtClean="0"/>
              <a:t>Physicians </a:t>
            </a:r>
            <a:r>
              <a:rPr lang="en-US" sz="1800" dirty="0"/>
              <a:t>are able to:</a:t>
            </a:r>
          </a:p>
          <a:p>
            <a:pPr marL="0" indent="0">
              <a:buNone/>
            </a:pPr>
            <a:r>
              <a:rPr lang="en-US" sz="1800" dirty="0"/>
              <a:t>1. </a:t>
            </a:r>
            <a:r>
              <a:rPr lang="en-US" sz="1800" dirty="0" err="1" smtClean="0"/>
              <a:t>Practise</a:t>
            </a:r>
            <a:r>
              <a:rPr lang="en-US" sz="1800" dirty="0" smtClean="0"/>
              <a:t> </a:t>
            </a:r>
            <a:r>
              <a:rPr lang="en-US" sz="1800" dirty="0"/>
              <a:t>medicine within their defined scope of practice </a:t>
            </a:r>
            <a:r>
              <a:rPr lang="en-US" sz="1800" dirty="0" smtClean="0"/>
              <a:t>and </a:t>
            </a:r>
            <a:br>
              <a:rPr lang="en-US" sz="1800" dirty="0" smtClean="0"/>
            </a:br>
            <a:r>
              <a:rPr lang="en-US" sz="1800" dirty="0" smtClean="0"/>
              <a:t>    expertise</a:t>
            </a:r>
            <a:endParaRPr lang="en-US" sz="1800" dirty="0"/>
          </a:p>
          <a:p>
            <a:pPr marL="0" indent="0">
              <a:buNone/>
            </a:pPr>
            <a:r>
              <a:rPr lang="en-US" sz="1800" dirty="0" smtClean="0"/>
              <a:t>	1.1 </a:t>
            </a:r>
            <a:r>
              <a:rPr lang="en-US" sz="1800" dirty="0"/>
              <a:t>Demonstrate a commitment to high-quality care of </a:t>
            </a:r>
            <a:r>
              <a:rPr lang="en-US" sz="1800" dirty="0" smtClean="0"/>
              <a:t>their 	      patients</a:t>
            </a:r>
            <a:endParaRPr lang="en-US" sz="1800" dirty="0"/>
          </a:p>
          <a:p>
            <a:pPr marL="0" indent="0">
              <a:buNone/>
            </a:pPr>
            <a:r>
              <a:rPr lang="en-US" sz="1800" dirty="0" smtClean="0"/>
              <a:t>	1.2 </a:t>
            </a:r>
            <a:r>
              <a:rPr lang="en-US" sz="1800" dirty="0"/>
              <a:t>Integrate the CanMEDS Intrinsic Roles into their </a:t>
            </a:r>
            <a:r>
              <a:rPr lang="en-US" sz="1800" dirty="0" smtClean="0"/>
              <a:t>practice 	      of medicine</a:t>
            </a:r>
            <a:endParaRPr lang="en-US" sz="1800" dirty="0"/>
          </a:p>
          <a:p>
            <a:pPr marL="0" indent="0">
              <a:buNone/>
            </a:pPr>
            <a:r>
              <a:rPr lang="en-US" sz="1800" dirty="0" smtClean="0"/>
              <a:t>	1.3 </a:t>
            </a:r>
            <a:r>
              <a:rPr lang="en-US" sz="1800" dirty="0"/>
              <a:t>Apply knowledge of the clinical and biomedical </a:t>
            </a:r>
            <a:r>
              <a:rPr lang="en-US" sz="1800" dirty="0" smtClean="0"/>
              <a:t>sciences </a:t>
            </a:r>
            <a:br>
              <a:rPr lang="en-US" sz="1800" dirty="0" smtClean="0"/>
            </a:br>
            <a:r>
              <a:rPr lang="en-US" sz="1800" dirty="0" smtClean="0"/>
              <a:t>	      relevant </a:t>
            </a:r>
            <a:r>
              <a:rPr lang="en-US" sz="1800" dirty="0"/>
              <a:t>to their discipline</a:t>
            </a:r>
          </a:p>
          <a:p>
            <a:pPr marL="0" indent="0">
              <a:buNone/>
            </a:pPr>
            <a:r>
              <a:rPr lang="en-US" sz="1800" dirty="0" smtClean="0"/>
              <a:t>	1.4 </a:t>
            </a:r>
            <a:r>
              <a:rPr lang="en-US" sz="1800" dirty="0"/>
              <a:t>Perform appropriately timed clinical assessments </a:t>
            </a:r>
            <a:r>
              <a:rPr lang="en-US" sz="1800" dirty="0" smtClean="0"/>
              <a:t>with 	      recommendations </a:t>
            </a:r>
            <a:r>
              <a:rPr lang="en-US" sz="1800" dirty="0"/>
              <a:t>that are presented in an </a:t>
            </a:r>
            <a:r>
              <a:rPr lang="en-US" sz="1800" dirty="0" smtClean="0"/>
              <a:t>organized 	      manner</a:t>
            </a:r>
            <a:endParaRPr lang="en-US" sz="1800" dirty="0"/>
          </a:p>
          <a:p>
            <a:pPr marL="0" indent="0">
              <a:buNone/>
            </a:pPr>
            <a:r>
              <a:rPr lang="en-US" sz="1800" dirty="0" smtClean="0"/>
              <a:t>	1.5 </a:t>
            </a:r>
            <a:r>
              <a:rPr lang="en-US" sz="1800" dirty="0"/>
              <a:t>Carry out professional duties in the face </a:t>
            </a:r>
            <a:r>
              <a:rPr lang="en-US" sz="1800" dirty="0" smtClean="0"/>
              <a:t>of multiple, 	      competing </a:t>
            </a:r>
            <a:r>
              <a:rPr lang="en-US" sz="1800" dirty="0"/>
              <a:t>demands</a:t>
            </a:r>
          </a:p>
          <a:p>
            <a:pPr marL="0" indent="0">
              <a:buNone/>
            </a:pPr>
            <a:r>
              <a:rPr lang="en-US" sz="1800" dirty="0" smtClean="0"/>
              <a:t>	1.6 </a:t>
            </a:r>
            <a:r>
              <a:rPr lang="en-US" sz="1800" dirty="0"/>
              <a:t>Recognize and respond to the </a:t>
            </a:r>
            <a:r>
              <a:rPr lang="en-US" sz="1800" dirty="0" smtClean="0"/>
              <a:t>complexity, uncertainty</a:t>
            </a:r>
            <a:r>
              <a:rPr lang="en-US" sz="1800" dirty="0"/>
              <a:t>, </a:t>
            </a:r>
            <a:r>
              <a:rPr lang="en-US" sz="1800" dirty="0" smtClean="0"/>
              <a:t>	      and ambiguity </a:t>
            </a:r>
            <a:r>
              <a:rPr lang="en-US" sz="1800" dirty="0"/>
              <a:t>inherent in medical practice</a:t>
            </a:r>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a:t>
            </a:r>
            <a:r>
              <a:rPr lang="en-CA" sz="2000" smtClean="0"/>
              <a:t>Glover </a:t>
            </a:r>
            <a:r>
              <a:rPr lang="en-CA" sz="2000" smtClean="0"/>
              <a:t>Takahashi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 </a:t>
            </a:r>
            <a:br>
              <a:rPr lang="en-US" dirty="0" smtClean="0"/>
            </a:br>
            <a:r>
              <a:rPr lang="en-US" dirty="0" smtClean="0"/>
              <a:t>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smtClean="0"/>
              <a:t>2. </a:t>
            </a:r>
            <a:r>
              <a:rPr lang="en-US" sz="1800" dirty="0"/>
              <a:t>Perform a patient-</a:t>
            </a:r>
            <a:r>
              <a:rPr lang="en-US" sz="1800" dirty="0" err="1"/>
              <a:t>centred</a:t>
            </a:r>
            <a:r>
              <a:rPr lang="en-US" sz="1800" dirty="0"/>
              <a:t> clinical assessment and establish </a:t>
            </a:r>
            <a:r>
              <a:rPr lang="en-US" sz="1800" dirty="0" smtClean="0"/>
              <a:t>  </a:t>
            </a:r>
            <a:br>
              <a:rPr lang="en-US" sz="1800" dirty="0" smtClean="0"/>
            </a:br>
            <a:r>
              <a:rPr lang="en-US" sz="1800" dirty="0" smtClean="0"/>
              <a:t>    a management </a:t>
            </a:r>
            <a:r>
              <a:rPr lang="en-US" sz="1800" dirty="0"/>
              <a:t>plan</a:t>
            </a:r>
          </a:p>
          <a:p>
            <a:pPr marL="0" indent="0">
              <a:buNone/>
            </a:pPr>
            <a:r>
              <a:rPr lang="en-US" sz="1800" dirty="0" smtClean="0"/>
              <a:t>	2.1 </a:t>
            </a:r>
            <a:r>
              <a:rPr lang="en-US" sz="1800" dirty="0"/>
              <a:t>Prioritize issues to be addressed in a patient </a:t>
            </a:r>
            <a:r>
              <a:rPr lang="en-US" sz="1800" dirty="0" smtClean="0"/>
              <a:t>	  	      encounter</a:t>
            </a:r>
            <a:endParaRPr lang="en-US" sz="1800" dirty="0"/>
          </a:p>
          <a:p>
            <a:pPr marL="0" indent="0">
              <a:buNone/>
            </a:pPr>
            <a:r>
              <a:rPr lang="en-US" sz="1800" dirty="0" smtClean="0"/>
              <a:t>	2.2 </a:t>
            </a:r>
            <a:r>
              <a:rPr lang="en-US" sz="1800" dirty="0"/>
              <a:t>Elicit a history, perform a physical exam, </a:t>
            </a:r>
            <a:r>
              <a:rPr lang="en-US" sz="1800" dirty="0" smtClean="0"/>
              <a:t>	  	      	      select appropriate investigations</a:t>
            </a:r>
            <a:r>
              <a:rPr lang="en-US" sz="1800" dirty="0"/>
              <a:t>, and </a:t>
            </a:r>
            <a:r>
              <a:rPr lang="en-US" sz="1800" dirty="0" smtClean="0"/>
              <a:t>interpret their </a:t>
            </a:r>
            <a:br>
              <a:rPr lang="en-US" sz="1800" dirty="0" smtClean="0"/>
            </a:br>
            <a:r>
              <a:rPr lang="en-US" sz="1800" dirty="0" smtClean="0"/>
              <a:t>	      results </a:t>
            </a:r>
            <a:r>
              <a:rPr lang="en-US" sz="1800" dirty="0"/>
              <a:t>for the purpose </a:t>
            </a:r>
            <a:r>
              <a:rPr lang="en-US" sz="1800" dirty="0" smtClean="0"/>
              <a:t>of diagnosis and management</a:t>
            </a:r>
            <a:r>
              <a:rPr lang="en-US" sz="1800" dirty="0"/>
              <a:t>, </a:t>
            </a:r>
            <a:r>
              <a:rPr lang="en-US" sz="1800" dirty="0" smtClean="0"/>
              <a:t/>
            </a:r>
            <a:br>
              <a:rPr lang="en-US" sz="1800" dirty="0" smtClean="0"/>
            </a:br>
            <a:r>
              <a:rPr lang="en-US" sz="1800" dirty="0" smtClean="0"/>
              <a:t>	      disease prevention</a:t>
            </a:r>
            <a:r>
              <a:rPr lang="en-US" sz="1800" dirty="0"/>
              <a:t>, and </a:t>
            </a:r>
            <a:r>
              <a:rPr lang="en-US" sz="1800" dirty="0" smtClean="0"/>
              <a:t>health promotion</a:t>
            </a:r>
            <a:endParaRPr lang="en-US" sz="1800" dirty="0"/>
          </a:p>
          <a:p>
            <a:pPr marL="0" indent="0">
              <a:buNone/>
            </a:pPr>
            <a:r>
              <a:rPr lang="en-US" sz="1800" dirty="0" smtClean="0"/>
              <a:t>	2.3 </a:t>
            </a:r>
            <a:r>
              <a:rPr lang="en-US" sz="1800" dirty="0"/>
              <a:t>Establish goals of care in collaboration with </a:t>
            </a:r>
            <a:r>
              <a:rPr lang="en-US" sz="1800" dirty="0" smtClean="0"/>
              <a:t>patients </a:t>
            </a:r>
            <a:br>
              <a:rPr lang="en-US" sz="1800" dirty="0" smtClean="0"/>
            </a:br>
            <a:r>
              <a:rPr lang="en-US" sz="1800" dirty="0" smtClean="0"/>
              <a:t>	      and </a:t>
            </a:r>
            <a:r>
              <a:rPr lang="en-US" sz="1800" dirty="0"/>
              <a:t>their families, which may include slowing </a:t>
            </a:r>
            <a:r>
              <a:rPr lang="en-US" sz="1800" dirty="0" smtClean="0"/>
              <a:t>disease </a:t>
            </a:r>
            <a:br>
              <a:rPr lang="en-US" sz="1800" dirty="0" smtClean="0"/>
            </a:br>
            <a:r>
              <a:rPr lang="en-US" sz="1800" dirty="0" smtClean="0"/>
              <a:t>	      progression</a:t>
            </a:r>
            <a:r>
              <a:rPr lang="en-US" sz="1800" dirty="0"/>
              <a:t>, treating symptoms, achieving cure, </a:t>
            </a:r>
            <a:r>
              <a:rPr lang="en-US" sz="1800" dirty="0" smtClean="0"/>
              <a:t> </a:t>
            </a:r>
            <a:br>
              <a:rPr lang="en-US" sz="1800" dirty="0" smtClean="0"/>
            </a:br>
            <a:r>
              <a:rPr lang="en-US" sz="1800" dirty="0" smtClean="0"/>
              <a:t>	      improving function</a:t>
            </a:r>
            <a:r>
              <a:rPr lang="en-US" sz="1800" dirty="0"/>
              <a:t>, and palliation</a:t>
            </a:r>
          </a:p>
          <a:p>
            <a:pPr marL="0" indent="0">
              <a:buNone/>
            </a:pPr>
            <a:r>
              <a:rPr lang="en-US" sz="1800" dirty="0" smtClean="0"/>
              <a:t>	2.4 </a:t>
            </a:r>
            <a:r>
              <a:rPr lang="en-US" sz="1800" dirty="0"/>
              <a:t>Establish a patient-</a:t>
            </a:r>
            <a:r>
              <a:rPr lang="en-US" sz="1800" dirty="0" err="1"/>
              <a:t>centred</a:t>
            </a:r>
            <a:r>
              <a:rPr lang="en-US" sz="1800" dirty="0"/>
              <a:t> management plan</a:t>
            </a:r>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 </a:t>
            </a:r>
            <a:br>
              <a:rPr lang="en-US" dirty="0" smtClean="0"/>
            </a:br>
            <a:r>
              <a:rPr lang="en-US" dirty="0" smtClean="0"/>
              <a:t>Key </a:t>
            </a:r>
            <a:r>
              <a:rPr lang="en-US" dirty="0"/>
              <a:t>Competency </a:t>
            </a:r>
            <a:r>
              <a:rPr lang="en-US" dirty="0" smtClean="0"/>
              <a:t>3</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smtClean="0"/>
              <a:t>3</a:t>
            </a:r>
            <a:r>
              <a:rPr lang="en-US" sz="1800" dirty="0"/>
              <a:t>. Plan and perform procedures and therapies for the purpose </a:t>
            </a:r>
            <a:r>
              <a:rPr lang="en-US" sz="1800" dirty="0" smtClean="0"/>
              <a:t>of assessment </a:t>
            </a:r>
            <a:r>
              <a:rPr lang="en-US" sz="1800" dirty="0"/>
              <a:t>and/or management</a:t>
            </a:r>
          </a:p>
          <a:p>
            <a:pPr marL="0" indent="0">
              <a:buNone/>
            </a:pPr>
            <a:r>
              <a:rPr lang="en-US" sz="1800" dirty="0" smtClean="0"/>
              <a:t>	3.1 </a:t>
            </a:r>
            <a:r>
              <a:rPr lang="en-US" sz="1800" dirty="0"/>
              <a:t>Determine the most appropriate procedures or </a:t>
            </a:r>
            <a:r>
              <a:rPr lang="en-US" sz="1800" dirty="0" smtClean="0"/>
              <a:t>		      therapies</a:t>
            </a:r>
            <a:endParaRPr lang="en-US" sz="1800" dirty="0"/>
          </a:p>
          <a:p>
            <a:pPr marL="0" indent="0">
              <a:buNone/>
            </a:pPr>
            <a:r>
              <a:rPr lang="en-US" sz="1800" dirty="0" smtClean="0"/>
              <a:t>	3.2 </a:t>
            </a:r>
            <a:r>
              <a:rPr lang="en-US" sz="1800" dirty="0"/>
              <a:t>Obtain and document informed consent, explaining </a:t>
            </a:r>
            <a:r>
              <a:rPr lang="en-US" sz="1800" dirty="0" smtClean="0"/>
              <a:t>	      the risks and </a:t>
            </a:r>
            <a:r>
              <a:rPr lang="en-US" sz="1800" dirty="0"/>
              <a:t>benefits of, and the rationale for, a </a:t>
            </a:r>
            <a:r>
              <a:rPr lang="en-US" sz="1800" dirty="0" smtClean="0"/>
              <a:t>	  	      proposed procedure or </a:t>
            </a:r>
            <a:r>
              <a:rPr lang="en-US" sz="1800" dirty="0"/>
              <a:t>therapy</a:t>
            </a:r>
          </a:p>
          <a:p>
            <a:pPr marL="0" indent="0">
              <a:buNone/>
            </a:pPr>
            <a:r>
              <a:rPr lang="en-US" sz="1800" dirty="0" smtClean="0"/>
              <a:t>	3.3 </a:t>
            </a:r>
            <a:r>
              <a:rPr lang="en-US" sz="1800" dirty="0"/>
              <a:t>Prioritize a procedure or therapy, taking into account </a:t>
            </a:r>
            <a:r>
              <a:rPr lang="en-US" sz="1800" dirty="0" smtClean="0"/>
              <a:t>	      clinical urgency </a:t>
            </a:r>
            <a:r>
              <a:rPr lang="en-US" sz="1800" dirty="0"/>
              <a:t>and available resources</a:t>
            </a:r>
          </a:p>
          <a:p>
            <a:pPr marL="0" indent="0">
              <a:buNone/>
            </a:pPr>
            <a:r>
              <a:rPr lang="en-US" sz="1800" dirty="0" smtClean="0"/>
              <a:t>	3.4 </a:t>
            </a:r>
            <a:r>
              <a:rPr lang="en-US" sz="1800" dirty="0"/>
              <a:t>Perform a procedure in a </a:t>
            </a:r>
            <a:r>
              <a:rPr lang="en-US" sz="1800" dirty="0" err="1"/>
              <a:t>skilful</a:t>
            </a:r>
            <a:r>
              <a:rPr lang="en-US" sz="1800" dirty="0"/>
              <a:t> and safe manner, </a:t>
            </a:r>
            <a:r>
              <a:rPr lang="en-US" sz="1800" dirty="0" smtClean="0"/>
              <a:t>	   	      adapting to </a:t>
            </a:r>
            <a:r>
              <a:rPr lang="en-US" sz="1800" dirty="0"/>
              <a:t>unanticipated findings or changing clinical </a:t>
            </a:r>
            <a:r>
              <a:rPr lang="en-US" sz="1800" dirty="0" smtClean="0"/>
              <a:t>	      circumstances</a:t>
            </a:r>
            <a:endParaRPr lang="en-US" sz="1800" dirty="0"/>
          </a:p>
        </p:txBody>
      </p:sp>
    </p:spTree>
    <p:extLst>
      <p:ext uri="{BB962C8B-B14F-4D97-AF65-F5344CB8AC3E}">
        <p14:creationId xmlns:p14="http://schemas.microsoft.com/office/powerpoint/2010/main" val="1253352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 </a:t>
            </a:r>
            <a:br>
              <a:rPr lang="en-US" dirty="0" smtClean="0"/>
            </a:br>
            <a:r>
              <a:rPr lang="en-US" dirty="0" smtClean="0"/>
              <a:t>Key </a:t>
            </a:r>
            <a:r>
              <a:rPr lang="en-US" dirty="0"/>
              <a:t>Competency 4</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4. Establish plans for ongoing care and, when appropriate, </a:t>
            </a:r>
            <a:r>
              <a:rPr lang="en-US" sz="1800" dirty="0" smtClean="0"/>
              <a:t>timely consultation</a:t>
            </a:r>
            <a:endParaRPr lang="en-US" sz="1800" dirty="0"/>
          </a:p>
          <a:p>
            <a:pPr marL="0" indent="0">
              <a:buNone/>
            </a:pPr>
            <a:r>
              <a:rPr lang="en-US" sz="1800" dirty="0" smtClean="0"/>
              <a:t>	4.1 </a:t>
            </a:r>
            <a:r>
              <a:rPr lang="en-US" sz="1800" dirty="0"/>
              <a:t>Implement a patient-</a:t>
            </a:r>
            <a:r>
              <a:rPr lang="en-US" sz="1800" dirty="0" err="1"/>
              <a:t>centred</a:t>
            </a:r>
            <a:r>
              <a:rPr lang="en-US" sz="1800" dirty="0"/>
              <a:t> care plan that </a:t>
            </a:r>
            <a:r>
              <a:rPr lang="en-US" sz="1800" dirty="0" smtClean="0"/>
              <a:t>supports</a:t>
            </a:r>
            <a:br>
              <a:rPr lang="en-US" sz="1800" dirty="0" smtClean="0"/>
            </a:br>
            <a:r>
              <a:rPr lang="en-US" sz="1800" dirty="0" smtClean="0"/>
              <a:t>	      ongoing </a:t>
            </a:r>
            <a:r>
              <a:rPr lang="en-US" sz="1800" dirty="0"/>
              <a:t>care, follow-up on investigations, response </a:t>
            </a:r>
            <a:r>
              <a:rPr lang="en-US" sz="1800" dirty="0" smtClean="0"/>
              <a:t>to</a:t>
            </a:r>
            <a:br>
              <a:rPr lang="en-US" sz="1800" dirty="0" smtClean="0"/>
            </a:br>
            <a:r>
              <a:rPr lang="en-US" sz="1800" dirty="0" smtClean="0"/>
              <a:t>	      treatment</a:t>
            </a:r>
            <a:r>
              <a:rPr lang="en-US" sz="1800" dirty="0"/>
              <a:t>, and further consultation</a:t>
            </a:r>
          </a:p>
        </p:txBody>
      </p:sp>
    </p:spTree>
    <p:extLst>
      <p:ext uri="{BB962C8B-B14F-4D97-AF65-F5344CB8AC3E}">
        <p14:creationId xmlns:p14="http://schemas.microsoft.com/office/powerpoint/2010/main" val="844541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Medical Expert </a:t>
            </a:r>
            <a:br>
              <a:rPr lang="en-US" dirty="0" smtClean="0"/>
            </a:br>
            <a:r>
              <a:rPr lang="en-US" dirty="0" smtClean="0"/>
              <a:t>Key </a:t>
            </a:r>
            <a:r>
              <a:rPr lang="en-US" dirty="0"/>
              <a:t>Competency </a:t>
            </a:r>
            <a:r>
              <a:rPr lang="en-US" dirty="0" smtClean="0"/>
              <a:t>5</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5. Actively contribute, as an individual and as a member of a </a:t>
            </a:r>
            <a:r>
              <a:rPr lang="en-US" sz="1800" dirty="0" smtClean="0"/>
              <a:t>team providing </a:t>
            </a:r>
            <a:r>
              <a:rPr lang="en-US" sz="1800" dirty="0"/>
              <a:t>care, to the continuous improvement of health </a:t>
            </a:r>
            <a:r>
              <a:rPr lang="en-US" sz="1800" dirty="0" smtClean="0"/>
              <a:t>care quality </a:t>
            </a:r>
            <a:r>
              <a:rPr lang="en-US" sz="1800" dirty="0"/>
              <a:t>and patient safety</a:t>
            </a:r>
          </a:p>
          <a:p>
            <a:pPr marL="0" indent="0">
              <a:buNone/>
            </a:pPr>
            <a:r>
              <a:rPr lang="en-US" sz="1800" dirty="0" smtClean="0"/>
              <a:t>	5.1 </a:t>
            </a:r>
            <a:r>
              <a:rPr lang="en-US" sz="1800" dirty="0"/>
              <a:t>Recognize and respond to harm from health care </a:t>
            </a:r>
            <a:r>
              <a:rPr lang="en-US" sz="1800" dirty="0" smtClean="0"/>
              <a:t/>
            </a:r>
            <a:br>
              <a:rPr lang="en-US" sz="1800" dirty="0" smtClean="0"/>
            </a:br>
            <a:r>
              <a:rPr lang="en-US" sz="1800" dirty="0" smtClean="0"/>
              <a:t>	      delivery, including </a:t>
            </a:r>
            <a:r>
              <a:rPr lang="en-US" sz="1800" dirty="0"/>
              <a:t>patient safety incidents</a:t>
            </a:r>
          </a:p>
          <a:p>
            <a:pPr marL="0" indent="0">
              <a:buNone/>
            </a:pPr>
            <a:r>
              <a:rPr lang="en-US" sz="1800" dirty="0" smtClean="0"/>
              <a:t>	5.2 </a:t>
            </a:r>
            <a:r>
              <a:rPr lang="en-US" sz="1800" dirty="0"/>
              <a:t>Adopt strategies that promote patient safety and </a:t>
            </a:r>
            <a:r>
              <a:rPr lang="en-US" sz="1800" dirty="0" smtClean="0"/>
              <a:t>	  	      address human </a:t>
            </a:r>
            <a:r>
              <a:rPr lang="en-US" sz="1800" dirty="0"/>
              <a:t>and system factors</a:t>
            </a:r>
          </a:p>
        </p:txBody>
      </p:sp>
    </p:spTree>
    <p:extLst>
      <p:ext uri="{BB962C8B-B14F-4D97-AF65-F5344CB8AC3E}">
        <p14:creationId xmlns:p14="http://schemas.microsoft.com/office/powerpoint/2010/main" val="3919508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24</a:t>
            </a:fld>
            <a:endParaRPr lang="en-US" sz="1400">
              <a:latin typeface="Arial" charset="0"/>
            </a:endParaRPr>
          </a:p>
        </p:txBody>
      </p:sp>
      <p:sp>
        <p:nvSpPr>
          <p:cNvPr id="20485" name="Rectangle 5"/>
          <p:cNvSpPr>
            <a:spLocks noGrp="1" noChangeArrowheads="1"/>
          </p:cNvSpPr>
          <p:nvPr>
            <p:ph type="title"/>
          </p:nvPr>
        </p:nvSpPr>
        <p:spPr/>
        <p:txBody>
          <a:bodyPr/>
          <a:lstStyle/>
          <a:p>
            <a:pPr marL="0" indent="0"/>
            <a:r>
              <a:rPr lang="en-US" dirty="0"/>
              <a:t>Medical Expert resources</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Specialty </a:t>
            </a:r>
            <a:r>
              <a:rPr lang="en-US" sz="1800" dirty="0"/>
              <a:t>Training Requirements</a:t>
            </a:r>
          </a:p>
          <a:p>
            <a:pPr marL="0" indent="0">
              <a:buNone/>
            </a:pPr>
            <a:r>
              <a:rPr lang="en-US" sz="1800" dirty="0"/>
              <a:t>http://www.royalcollege.ca/portal/page/portal/rc/credentials/</a:t>
            </a:r>
          </a:p>
          <a:p>
            <a:pPr marL="0" indent="0">
              <a:buNone/>
            </a:pPr>
            <a:r>
              <a:rPr lang="en-US" sz="1800" dirty="0" err="1"/>
              <a:t>specialty_information</a:t>
            </a:r>
            <a:endParaRPr lang="en-US" sz="1800" dirty="0"/>
          </a:p>
        </p:txBody>
      </p:sp>
    </p:spTree>
    <p:extLst>
      <p:ext uri="{BB962C8B-B14F-4D97-AF65-F5344CB8AC3E}">
        <p14:creationId xmlns:p14="http://schemas.microsoft.com/office/powerpoint/2010/main" val="2101500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r>
              <a:rPr lang="en-US" dirty="0" smtClean="0"/>
              <a:t>1</a:t>
            </a:r>
            <a:r>
              <a:rPr lang="en-US" dirty="0"/>
              <a:t>. Recognize common words related to the </a:t>
            </a:r>
            <a:r>
              <a:rPr lang="en-US" dirty="0" smtClean="0"/>
              <a:t>  </a:t>
            </a:r>
            <a:br>
              <a:rPr lang="en-US" dirty="0" smtClean="0"/>
            </a:br>
            <a:r>
              <a:rPr lang="en-US" dirty="0" smtClean="0"/>
              <a:t>    process </a:t>
            </a:r>
            <a:r>
              <a:rPr lang="en-US" dirty="0"/>
              <a:t>and content </a:t>
            </a:r>
            <a:r>
              <a:rPr lang="en-US" dirty="0" smtClean="0"/>
              <a:t>of the </a:t>
            </a:r>
            <a:r>
              <a:rPr lang="en-US" dirty="0"/>
              <a:t>Medical Expert </a:t>
            </a:r>
            <a:r>
              <a:rPr lang="en-US" dirty="0" smtClean="0"/>
              <a:t/>
            </a:r>
            <a:br>
              <a:rPr lang="en-US" dirty="0" smtClean="0"/>
            </a:br>
            <a:r>
              <a:rPr lang="en-US" dirty="0" smtClean="0"/>
              <a:t>    Role</a:t>
            </a:r>
            <a:endParaRPr lang="en-US" dirty="0"/>
          </a:p>
          <a:p>
            <a:pPr marL="0" indent="0">
              <a:buNone/>
            </a:pPr>
            <a:r>
              <a:rPr lang="en-US" dirty="0"/>
              <a:t>2. Describe the role of Medical Expert within </a:t>
            </a:r>
            <a:r>
              <a:rPr lang="en-US" dirty="0" smtClean="0"/>
              <a:t/>
            </a:r>
            <a:br>
              <a:rPr lang="en-US" dirty="0" smtClean="0"/>
            </a:br>
            <a:r>
              <a:rPr lang="en-US" dirty="0" smtClean="0"/>
              <a:t>    the </a:t>
            </a:r>
            <a:r>
              <a:rPr lang="en-US" dirty="0"/>
              <a:t>CanMEDS </a:t>
            </a:r>
            <a:r>
              <a:rPr lang="en-US" dirty="0" smtClean="0"/>
              <a:t>2015 Framework</a:t>
            </a:r>
            <a:endParaRPr lang="en-US" dirty="0"/>
          </a:p>
          <a:p>
            <a:pPr marL="0" indent="0">
              <a:buNone/>
            </a:pPr>
            <a:r>
              <a:rPr lang="en-US" dirty="0"/>
              <a:t>3. Apply the Medical Expert competence </a:t>
            </a:r>
            <a:r>
              <a:rPr lang="en-US" dirty="0" smtClean="0"/>
              <a:t/>
            </a:r>
            <a:br>
              <a:rPr lang="en-US" dirty="0" smtClean="0"/>
            </a:br>
            <a:r>
              <a:rPr lang="en-US" dirty="0" smtClean="0"/>
              <a:t>    continuum </a:t>
            </a:r>
            <a:r>
              <a:rPr lang="en-US" dirty="0"/>
              <a:t>to your </a:t>
            </a:r>
            <a:r>
              <a:rPr lang="en-US" dirty="0" smtClean="0"/>
              <a:t>own program </a:t>
            </a:r>
            <a:r>
              <a:rPr lang="en-US" dirty="0"/>
              <a:t>or </a:t>
            </a:r>
            <a:r>
              <a:rPr lang="en-US" dirty="0" smtClean="0"/>
              <a:t/>
            </a:r>
            <a:br>
              <a:rPr lang="en-US" dirty="0" smtClean="0"/>
            </a:br>
            <a:r>
              <a:rPr lang="en-US" dirty="0" smtClean="0"/>
              <a:t>    specialty</a:t>
            </a:r>
            <a:endParaRPr lang="en-US" dirty="0"/>
          </a:p>
          <a:p>
            <a:pPr marL="0" indent="0">
              <a:buNone/>
            </a:pPr>
            <a:r>
              <a:rPr lang="en-US" dirty="0"/>
              <a:t>4. Identify opportunities to integrate other </a:t>
            </a:r>
            <a:r>
              <a:rPr lang="en-US" dirty="0" smtClean="0"/>
              <a:t/>
            </a:r>
            <a:br>
              <a:rPr lang="en-US" dirty="0" smtClean="0"/>
            </a:br>
            <a:r>
              <a:rPr lang="en-US" dirty="0" smtClean="0"/>
              <a:t>    CanMEDS </a:t>
            </a:r>
            <a:r>
              <a:rPr lang="en-US" dirty="0"/>
              <a:t>Roles </a:t>
            </a:r>
            <a:r>
              <a:rPr lang="en-US" dirty="0" smtClean="0"/>
              <a:t>into the </a:t>
            </a:r>
            <a:r>
              <a:rPr lang="en-US" dirty="0"/>
              <a:t>teaching and </a:t>
            </a:r>
            <a:r>
              <a:rPr lang="en-US" dirty="0" smtClean="0"/>
              <a:t/>
            </a:r>
            <a:br>
              <a:rPr lang="en-US" dirty="0" smtClean="0"/>
            </a:br>
            <a:r>
              <a:rPr lang="en-US" dirty="0" smtClean="0"/>
              <a:t>    assessment </a:t>
            </a:r>
            <a:r>
              <a:rPr lang="en-US" dirty="0"/>
              <a:t>of Medical Expert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a:t>
            </a:r>
            <a:r>
              <a:rPr lang="en-US" dirty="0" smtClean="0"/>
              <a:t>the Medical Expert Role </a:t>
            </a:r>
            <a:r>
              <a:rPr lang="en-US" dirty="0"/>
              <a:t>matters</a:t>
            </a:r>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endParaRPr lang="en-US" dirty="0" smtClean="0"/>
          </a:p>
          <a:p>
            <a:pPr marL="0" indent="0">
              <a:buNone/>
            </a:pPr>
            <a:r>
              <a:rPr lang="en-US" dirty="0" smtClean="0"/>
              <a:t>• </a:t>
            </a:r>
            <a:r>
              <a:rPr lang="en-US" dirty="0"/>
              <a:t>Medical Expert is central to a physician’s </a:t>
            </a:r>
            <a:r>
              <a:rPr lang="en-US" dirty="0" smtClean="0"/>
              <a:t/>
            </a:r>
            <a:br>
              <a:rPr lang="en-US" dirty="0" smtClean="0"/>
            </a:br>
            <a:r>
              <a:rPr lang="en-US" dirty="0" smtClean="0"/>
              <a:t>   competence and identity</a:t>
            </a:r>
            <a:endParaRPr lang="en-US" dirty="0"/>
          </a:p>
          <a:p>
            <a:pPr marL="0" indent="0">
              <a:buNone/>
            </a:pPr>
            <a:r>
              <a:rPr lang="en-US" dirty="0"/>
              <a:t>• Medical Expert competencies by themselves </a:t>
            </a:r>
            <a:r>
              <a:rPr lang="en-US" dirty="0" smtClean="0"/>
              <a:t/>
            </a:r>
            <a:br>
              <a:rPr lang="en-US" dirty="0" smtClean="0"/>
            </a:br>
            <a:r>
              <a:rPr lang="en-US" dirty="0" smtClean="0"/>
              <a:t>   are </a:t>
            </a:r>
            <a:r>
              <a:rPr lang="en-US" dirty="0"/>
              <a:t>not sufficient </a:t>
            </a:r>
            <a:r>
              <a:rPr lang="en-US" dirty="0" smtClean="0"/>
              <a:t>to practice </a:t>
            </a:r>
            <a:r>
              <a:rPr lang="en-US" dirty="0"/>
              <a:t>medicine.</a:t>
            </a:r>
          </a:p>
          <a:p>
            <a:pPr marL="0" indent="0">
              <a:buNone/>
            </a:pPr>
            <a:r>
              <a:rPr lang="en-US" dirty="0"/>
              <a:t>• Medical Expertise must be integrated with </a:t>
            </a:r>
            <a:r>
              <a:rPr lang="en-US" dirty="0" smtClean="0"/>
              <a:t/>
            </a:r>
            <a:br>
              <a:rPr lang="en-US" dirty="0" smtClean="0"/>
            </a:br>
            <a:r>
              <a:rPr lang="en-US" dirty="0" smtClean="0"/>
              <a:t>   the </a:t>
            </a:r>
            <a:r>
              <a:rPr lang="en-US" dirty="0"/>
              <a:t>Intrinsic Roles </a:t>
            </a:r>
            <a:r>
              <a:rPr lang="en-US" dirty="0" smtClean="0"/>
              <a:t>to optimize </a:t>
            </a:r>
            <a:r>
              <a:rPr lang="en-US" dirty="0"/>
              <a:t>patient care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Medical Expert </a:t>
            </a:r>
            <a:r>
              <a:rPr lang="en-US" dirty="0"/>
              <a:t>Role</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smtClean="0"/>
              <a:t>As </a:t>
            </a:r>
            <a:r>
              <a:rPr lang="en-US" dirty="0"/>
              <a:t>Medical Experts, physicians integrate all of the </a:t>
            </a:r>
            <a:r>
              <a:rPr lang="en-US" dirty="0" smtClean="0"/>
              <a:t>CanMEDS Roles</a:t>
            </a:r>
            <a:r>
              <a:rPr lang="en-US" dirty="0"/>
              <a:t>, applying medical knowledge, clinical skills, and </a:t>
            </a:r>
            <a:r>
              <a:rPr lang="en-US" dirty="0" smtClean="0"/>
              <a:t>professional values </a:t>
            </a:r>
            <a:r>
              <a:rPr lang="en-US" dirty="0"/>
              <a:t>in their provision of high-quality and safe </a:t>
            </a:r>
            <a:r>
              <a:rPr lang="en-US" dirty="0" smtClean="0"/>
              <a:t>patient-</a:t>
            </a:r>
            <a:r>
              <a:rPr lang="en-US" dirty="0" err="1" smtClean="0"/>
              <a:t>centred</a:t>
            </a:r>
            <a:r>
              <a:rPr lang="en-US" dirty="0" smtClean="0"/>
              <a:t> care</a:t>
            </a:r>
            <a:r>
              <a:rPr lang="en-US" dirty="0"/>
              <a:t>. Medical Expert is the central physician Role in the </a:t>
            </a:r>
            <a:r>
              <a:rPr lang="en-US" dirty="0" smtClean="0"/>
              <a:t>CanMEDS Framework </a:t>
            </a:r>
            <a:r>
              <a:rPr lang="en-US" dirty="0"/>
              <a:t>and defines the physician’s clinical scope of practice.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6</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About Medical Expert</a:t>
            </a:r>
            <a:endParaRPr lang="en-US" dirty="0"/>
          </a:p>
        </p:txBody>
      </p:sp>
      <p:sp>
        <p:nvSpPr>
          <p:cNvPr id="18439" name="Rectangle 7"/>
          <p:cNvSpPr>
            <a:spLocks noGrp="1" noChangeArrowheads="1"/>
          </p:cNvSpPr>
          <p:nvPr>
            <p:ph type="body" idx="1"/>
          </p:nvPr>
        </p:nvSpPr>
        <p:spPr>
          <a:xfrm>
            <a:off x="899592" y="1484784"/>
            <a:ext cx="7391400" cy="4419600"/>
          </a:xfrm>
        </p:spPr>
        <p:txBody>
          <a:bodyPr/>
          <a:lstStyle/>
          <a:p>
            <a:pPr marL="0" indent="0">
              <a:buNone/>
            </a:pPr>
            <a:r>
              <a:rPr lang="en-US" sz="2200" dirty="0" smtClean="0"/>
              <a:t>1. </a:t>
            </a:r>
            <a:r>
              <a:rPr lang="en-US" sz="2200" dirty="0"/>
              <a:t>Patients care about what your specialty knows </a:t>
            </a:r>
            <a:r>
              <a:rPr lang="en-US" sz="2200" dirty="0" smtClean="0"/>
              <a:t/>
            </a:r>
            <a:br>
              <a:rPr lang="en-US" sz="2200" dirty="0" smtClean="0"/>
            </a:br>
            <a:r>
              <a:rPr lang="en-US" sz="2200" dirty="0" smtClean="0"/>
              <a:t>    and </a:t>
            </a:r>
            <a:r>
              <a:rPr lang="en-US" sz="2200" dirty="0"/>
              <a:t>how </a:t>
            </a:r>
            <a:r>
              <a:rPr lang="en-US" sz="2200" dirty="0" smtClean="0"/>
              <a:t>that knowledge </a:t>
            </a:r>
            <a:r>
              <a:rPr lang="en-US" sz="2200" dirty="0"/>
              <a:t>contributes to </a:t>
            </a:r>
            <a:r>
              <a:rPr lang="en-US" sz="2200" dirty="0" smtClean="0"/>
              <a:t/>
            </a:r>
            <a:br>
              <a:rPr lang="en-US" sz="2200" dirty="0" smtClean="0"/>
            </a:br>
            <a:r>
              <a:rPr lang="en-US" sz="2200" dirty="0" smtClean="0"/>
              <a:t>    addressing </a:t>
            </a:r>
            <a:r>
              <a:rPr lang="en-US" sz="2200" dirty="0"/>
              <a:t>their needs.</a:t>
            </a:r>
          </a:p>
          <a:p>
            <a:pPr marL="0" indent="0">
              <a:buNone/>
            </a:pPr>
            <a:r>
              <a:rPr lang="en-US" sz="2200" dirty="0"/>
              <a:t>2. The type of patient-physician relationship </a:t>
            </a:r>
            <a:r>
              <a:rPr lang="en-US" sz="2200" dirty="0" smtClean="0"/>
              <a:t/>
            </a:r>
            <a:br>
              <a:rPr lang="en-US" sz="2200" dirty="0" smtClean="0"/>
            </a:br>
            <a:r>
              <a:rPr lang="en-US" sz="2200" dirty="0" smtClean="0"/>
              <a:t>    should </a:t>
            </a:r>
            <a:r>
              <a:rPr lang="en-US" sz="2200" dirty="0"/>
              <a:t>be </a:t>
            </a:r>
            <a:r>
              <a:rPr lang="en-US" sz="2200" dirty="0" smtClean="0"/>
              <a:t>defined by </a:t>
            </a:r>
            <a:r>
              <a:rPr lang="en-US" sz="2200" dirty="0"/>
              <a:t>the patient’s preferences </a:t>
            </a:r>
            <a:r>
              <a:rPr lang="en-US" sz="2200" dirty="0" smtClean="0"/>
              <a:t/>
            </a:r>
            <a:br>
              <a:rPr lang="en-US" sz="2200" dirty="0" smtClean="0"/>
            </a:br>
            <a:r>
              <a:rPr lang="en-US" sz="2200" dirty="0" smtClean="0"/>
              <a:t>    and </a:t>
            </a:r>
            <a:r>
              <a:rPr lang="en-US" sz="2200" dirty="0"/>
              <a:t>will always be respectful </a:t>
            </a:r>
            <a:r>
              <a:rPr lang="en-US" sz="2200" dirty="0" smtClean="0"/>
              <a:t>and responsive</a:t>
            </a:r>
            <a:r>
              <a:rPr lang="en-US" sz="2200" dirty="0"/>
              <a:t>.</a:t>
            </a:r>
          </a:p>
          <a:p>
            <a:pPr marL="0" indent="0">
              <a:buNone/>
            </a:pPr>
            <a:r>
              <a:rPr lang="en-US" sz="2200" dirty="0"/>
              <a:t>3. There are no simple answers to complex </a:t>
            </a:r>
            <a:r>
              <a:rPr lang="en-US" sz="2200" dirty="0" smtClean="0"/>
              <a:t/>
            </a:r>
            <a:br>
              <a:rPr lang="en-US" sz="2200" dirty="0" smtClean="0"/>
            </a:br>
            <a:r>
              <a:rPr lang="en-US" sz="2200" dirty="0" smtClean="0"/>
              <a:t>    problems and becoming </a:t>
            </a:r>
            <a:r>
              <a:rPr lang="en-US" sz="2200" dirty="0"/>
              <a:t>comfortable with </a:t>
            </a:r>
            <a:r>
              <a:rPr lang="en-US" sz="2200" dirty="0" smtClean="0"/>
              <a:t/>
            </a:r>
            <a:br>
              <a:rPr lang="en-US" sz="2200" dirty="0" smtClean="0"/>
            </a:br>
            <a:r>
              <a:rPr lang="en-US" sz="2200" dirty="0" smtClean="0"/>
              <a:t>    uncertainty </a:t>
            </a:r>
            <a:r>
              <a:rPr lang="en-US" sz="2200" dirty="0"/>
              <a:t>is an important part </a:t>
            </a:r>
            <a:r>
              <a:rPr lang="en-US" sz="2200" dirty="0" smtClean="0"/>
              <a:t>of the </a:t>
            </a:r>
            <a:r>
              <a:rPr lang="en-US" sz="2200" dirty="0"/>
              <a:t>Medical </a:t>
            </a:r>
            <a:r>
              <a:rPr lang="en-US" sz="2200" dirty="0" smtClean="0"/>
              <a:t/>
            </a:r>
            <a:br>
              <a:rPr lang="en-US" sz="2200" dirty="0" smtClean="0"/>
            </a:br>
            <a:r>
              <a:rPr lang="en-US" sz="2200" dirty="0" smtClean="0"/>
              <a:t>    Expert </a:t>
            </a:r>
            <a:r>
              <a:rPr lang="en-US" sz="2200" dirty="0"/>
              <a:t>Role.</a:t>
            </a:r>
          </a:p>
          <a:p>
            <a:pPr marL="0" indent="0">
              <a:buNone/>
            </a:pPr>
            <a:r>
              <a:rPr lang="en-US" sz="2200" dirty="0"/>
              <a:t>4. A competent physician seamlessly </a:t>
            </a:r>
            <a:r>
              <a:rPr lang="en-US" sz="2200" dirty="0" smtClean="0"/>
              <a:t>integrates </a:t>
            </a:r>
            <a:br>
              <a:rPr lang="en-US" sz="2200" dirty="0" smtClean="0"/>
            </a:br>
            <a:r>
              <a:rPr lang="en-US" sz="2200" dirty="0" smtClean="0"/>
              <a:t>    the competencies of </a:t>
            </a:r>
            <a:r>
              <a:rPr lang="en-US" sz="2200" dirty="0"/>
              <a:t>all seven CanMEDS Roles.</a:t>
            </a:r>
          </a:p>
        </p:txBody>
      </p:sp>
    </p:spTree>
    <p:extLst>
      <p:ext uri="{BB962C8B-B14F-4D97-AF65-F5344CB8AC3E}">
        <p14:creationId xmlns:p14="http://schemas.microsoft.com/office/powerpoint/2010/main" val="2729746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7</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Key definitions</a:t>
            </a:r>
            <a:endParaRPr lang="en-US" dirty="0"/>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 Cognitive load</a:t>
            </a:r>
          </a:p>
          <a:p>
            <a:pPr marL="0" indent="0">
              <a:buNone/>
            </a:pPr>
            <a:r>
              <a:rPr lang="en-US" dirty="0"/>
              <a:t>• Deliberate practice</a:t>
            </a:r>
          </a:p>
          <a:p>
            <a:pPr marL="0" indent="0">
              <a:buNone/>
            </a:pPr>
            <a:r>
              <a:rPr lang="en-US" dirty="0"/>
              <a:t>• Expertise</a:t>
            </a:r>
          </a:p>
          <a:p>
            <a:pPr marL="0" indent="0">
              <a:buNone/>
            </a:pPr>
            <a:r>
              <a:rPr lang="en-US" dirty="0"/>
              <a:t>• Help seeking</a:t>
            </a:r>
          </a:p>
          <a:p>
            <a:pPr marL="0" indent="0">
              <a:buNone/>
            </a:pPr>
            <a:r>
              <a:rPr lang="en-US" dirty="0"/>
              <a:t>• Patient-</a:t>
            </a:r>
            <a:r>
              <a:rPr lang="en-US" dirty="0" err="1"/>
              <a:t>centred</a:t>
            </a:r>
            <a:endParaRPr lang="en-US" dirty="0"/>
          </a:p>
          <a:p>
            <a:pPr marL="0" indent="0">
              <a:buNone/>
            </a:pPr>
            <a:r>
              <a:rPr lang="en-US" dirty="0"/>
              <a:t>• Shared decision-making</a:t>
            </a:r>
          </a:p>
        </p:txBody>
      </p:sp>
    </p:spTree>
    <p:extLst>
      <p:ext uri="{BB962C8B-B14F-4D97-AF65-F5344CB8AC3E}">
        <p14:creationId xmlns:p14="http://schemas.microsoft.com/office/powerpoint/2010/main" val="904782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a:t>
            </a:r>
            <a:r>
              <a:rPr lang="en-US" dirty="0" smtClean="0"/>
              <a:t>Medical Expert process</a:t>
            </a:r>
            <a:endParaRPr lang="en-US" dirty="0"/>
          </a:p>
        </p:txBody>
      </p:sp>
      <p:sp>
        <p:nvSpPr>
          <p:cNvPr id="20486" name="Rectangle 6"/>
          <p:cNvSpPr>
            <a:spLocks noGrp="1" noChangeArrowheads="1"/>
          </p:cNvSpPr>
          <p:nvPr>
            <p:ph type="body" idx="1"/>
          </p:nvPr>
        </p:nvSpPr>
        <p:spPr>
          <a:xfrm>
            <a:off x="849238" y="2172072"/>
            <a:ext cx="5378946" cy="4419600"/>
          </a:xfrm>
        </p:spPr>
        <p:txBody>
          <a:bodyPr/>
          <a:lstStyle/>
          <a:p>
            <a:pPr marL="0" indent="0">
              <a:buNone/>
            </a:pPr>
            <a:r>
              <a:rPr lang="en-US" dirty="0" smtClean="0"/>
              <a:t>• </a:t>
            </a:r>
            <a:r>
              <a:rPr lang="en-US" dirty="0"/>
              <a:t>Assess</a:t>
            </a:r>
          </a:p>
          <a:p>
            <a:pPr marL="0" indent="0">
              <a:buNone/>
            </a:pPr>
            <a:r>
              <a:rPr lang="en-US" dirty="0"/>
              <a:t>• Clinical decision-making</a:t>
            </a:r>
          </a:p>
          <a:p>
            <a:pPr marL="0" indent="0">
              <a:buNone/>
            </a:pPr>
            <a:r>
              <a:rPr lang="en-US" dirty="0"/>
              <a:t>• Diagnose</a:t>
            </a:r>
          </a:p>
          <a:p>
            <a:pPr marL="0" indent="0">
              <a:buNone/>
            </a:pPr>
            <a:r>
              <a:rPr lang="en-US" dirty="0"/>
              <a:t>• Plan</a:t>
            </a:r>
          </a:p>
          <a:p>
            <a:pPr marL="0" indent="0">
              <a:buNone/>
            </a:pPr>
            <a:r>
              <a:rPr lang="en-US" dirty="0"/>
              <a:t>• Treat</a:t>
            </a:r>
          </a:p>
        </p:txBody>
      </p:sp>
    </p:spTree>
    <p:extLst>
      <p:ext uri="{BB962C8B-B14F-4D97-AF65-F5344CB8AC3E}">
        <p14:creationId xmlns:p14="http://schemas.microsoft.com/office/powerpoint/2010/main" val="3435669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a:t>
            </a:r>
            <a:r>
              <a:rPr lang="en-US" dirty="0" smtClean="0"/>
              <a:t>Medical Expert content</a:t>
            </a:r>
            <a:endParaRPr lang="en-US" dirty="0"/>
          </a:p>
        </p:txBody>
      </p:sp>
      <p:sp>
        <p:nvSpPr>
          <p:cNvPr id="20486" name="Rectangle 6"/>
          <p:cNvSpPr>
            <a:spLocks noGrp="1" noChangeArrowheads="1"/>
          </p:cNvSpPr>
          <p:nvPr>
            <p:ph type="body" idx="1"/>
          </p:nvPr>
        </p:nvSpPr>
        <p:spPr>
          <a:xfrm>
            <a:off x="849238" y="1700808"/>
            <a:ext cx="3661792" cy="4890864"/>
          </a:xfrm>
        </p:spPr>
        <p:txBody>
          <a:bodyPr/>
          <a:lstStyle/>
          <a:p>
            <a:pPr marL="0" indent="0">
              <a:buNone/>
            </a:pPr>
            <a:r>
              <a:rPr lang="en-US" dirty="0" smtClean="0"/>
              <a:t>• </a:t>
            </a:r>
            <a:r>
              <a:rPr lang="en-US" dirty="0"/>
              <a:t>Best practices</a:t>
            </a:r>
          </a:p>
          <a:p>
            <a:pPr marL="0" indent="0">
              <a:buNone/>
            </a:pPr>
            <a:r>
              <a:rPr lang="en-US" dirty="0"/>
              <a:t>• Clinical practice</a:t>
            </a:r>
          </a:p>
          <a:p>
            <a:pPr marL="0" indent="0">
              <a:buNone/>
            </a:pPr>
            <a:r>
              <a:rPr lang="en-US" dirty="0"/>
              <a:t>• Clinical skills</a:t>
            </a:r>
          </a:p>
          <a:p>
            <a:pPr marL="0" indent="0">
              <a:buNone/>
            </a:pPr>
            <a:r>
              <a:rPr lang="en-US" dirty="0"/>
              <a:t>• Diagnostic </a:t>
            </a:r>
            <a:r>
              <a:rPr lang="en-US" dirty="0" smtClean="0"/>
              <a:t> </a:t>
            </a:r>
            <a:br>
              <a:rPr lang="en-US" dirty="0" smtClean="0"/>
            </a:br>
            <a:r>
              <a:rPr lang="en-US" dirty="0" smtClean="0"/>
              <a:t>   interventions</a:t>
            </a:r>
            <a:endParaRPr lang="en-US" dirty="0"/>
          </a:p>
          <a:p>
            <a:pPr marL="0" indent="0">
              <a:buNone/>
            </a:pPr>
            <a:r>
              <a:rPr lang="en-US" dirty="0"/>
              <a:t>• High-quality care</a:t>
            </a:r>
          </a:p>
          <a:p>
            <a:pPr marL="0" indent="0">
              <a:buNone/>
            </a:pPr>
            <a:r>
              <a:rPr lang="en-US" dirty="0"/>
              <a:t>• Intervention</a:t>
            </a:r>
          </a:p>
          <a:p>
            <a:pPr marL="0" indent="0">
              <a:buNone/>
            </a:pPr>
            <a:r>
              <a:rPr lang="en-US" dirty="0"/>
              <a:t>• Management plan</a:t>
            </a:r>
          </a:p>
        </p:txBody>
      </p:sp>
      <p:sp>
        <p:nvSpPr>
          <p:cNvPr id="2" name="TextBox 1"/>
          <p:cNvSpPr txBox="1"/>
          <p:nvPr/>
        </p:nvSpPr>
        <p:spPr>
          <a:xfrm>
            <a:off x="4788024" y="1700808"/>
            <a:ext cx="4113956" cy="3231654"/>
          </a:xfrm>
          <a:prstGeom prst="rect">
            <a:avLst/>
          </a:prstGeom>
          <a:noFill/>
        </p:spPr>
        <p:txBody>
          <a:bodyPr wrap="square" rtlCol="0">
            <a:spAutoFit/>
          </a:bodyPr>
          <a:lstStyle/>
          <a:p>
            <a:pPr lvl="0" eaLnBrk="1" hangingPunct="1">
              <a:spcBef>
                <a:spcPct val="20000"/>
              </a:spcBef>
              <a:spcAft>
                <a:spcPct val="30000"/>
              </a:spcAft>
            </a:pPr>
            <a:r>
              <a:rPr lang="en-US" kern="0" dirty="0">
                <a:solidFill>
                  <a:srgbClr val="003152"/>
                </a:solidFill>
                <a:latin typeface="Verdana"/>
              </a:rPr>
              <a:t>• Medical knowledge</a:t>
            </a:r>
          </a:p>
          <a:p>
            <a:pPr lvl="0" eaLnBrk="1" hangingPunct="1">
              <a:spcBef>
                <a:spcPct val="20000"/>
              </a:spcBef>
              <a:spcAft>
                <a:spcPct val="30000"/>
              </a:spcAft>
            </a:pPr>
            <a:r>
              <a:rPr lang="en-US" kern="0" dirty="0">
                <a:solidFill>
                  <a:srgbClr val="003152"/>
                </a:solidFill>
                <a:latin typeface="Verdana"/>
              </a:rPr>
              <a:t>• Patient-</a:t>
            </a:r>
            <a:r>
              <a:rPr lang="en-US" kern="0" dirty="0" err="1">
                <a:solidFill>
                  <a:srgbClr val="003152"/>
                </a:solidFill>
                <a:latin typeface="Verdana"/>
              </a:rPr>
              <a:t>centred</a:t>
            </a:r>
            <a:endParaRPr lang="en-US" kern="0" dirty="0">
              <a:solidFill>
                <a:srgbClr val="003152"/>
              </a:solidFill>
              <a:latin typeface="Verdana"/>
            </a:endParaRPr>
          </a:p>
          <a:p>
            <a:pPr lvl="0" eaLnBrk="1" hangingPunct="1">
              <a:spcBef>
                <a:spcPct val="20000"/>
              </a:spcBef>
              <a:spcAft>
                <a:spcPct val="30000"/>
              </a:spcAft>
            </a:pPr>
            <a:r>
              <a:rPr lang="en-US" kern="0" dirty="0">
                <a:solidFill>
                  <a:srgbClr val="003152"/>
                </a:solidFill>
                <a:latin typeface="Verdana"/>
              </a:rPr>
              <a:t>• Patient Safety</a:t>
            </a:r>
          </a:p>
          <a:p>
            <a:pPr lvl="0" eaLnBrk="1" hangingPunct="1">
              <a:spcBef>
                <a:spcPct val="20000"/>
              </a:spcBef>
              <a:spcAft>
                <a:spcPct val="30000"/>
              </a:spcAft>
            </a:pPr>
            <a:r>
              <a:rPr lang="en-US" kern="0" dirty="0">
                <a:solidFill>
                  <a:srgbClr val="003152"/>
                </a:solidFill>
                <a:latin typeface="Verdana"/>
              </a:rPr>
              <a:t>• Professional values</a:t>
            </a:r>
          </a:p>
          <a:p>
            <a:pPr lvl="0" eaLnBrk="1" hangingPunct="1">
              <a:spcBef>
                <a:spcPct val="20000"/>
              </a:spcBef>
              <a:spcAft>
                <a:spcPct val="30000"/>
              </a:spcAft>
            </a:pPr>
            <a:r>
              <a:rPr lang="en-US" kern="0" dirty="0">
                <a:solidFill>
                  <a:srgbClr val="003152"/>
                </a:solidFill>
                <a:latin typeface="Verdana"/>
              </a:rPr>
              <a:t>• Scope of practice</a:t>
            </a:r>
          </a:p>
          <a:p>
            <a:pPr lvl="0" eaLnBrk="1" hangingPunct="1">
              <a:spcBef>
                <a:spcPct val="20000"/>
              </a:spcBef>
              <a:spcAft>
                <a:spcPct val="30000"/>
              </a:spcAft>
            </a:pPr>
            <a:r>
              <a:rPr lang="en-US" kern="0" dirty="0">
                <a:solidFill>
                  <a:srgbClr val="003152"/>
                </a:solidFill>
                <a:latin typeface="Verdana"/>
              </a:rPr>
              <a:t>• Therapy</a:t>
            </a: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18374</TotalTime>
  <Words>1085</Words>
  <Application>Microsoft Office PowerPoint</Application>
  <PresentationFormat>On-screen Show (4:3)</PresentationFormat>
  <Paragraphs>226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 Presentation</vt:lpstr>
      <vt:lpstr>T2 - Teaching the  Medical Expert Role</vt:lpstr>
      <vt:lpstr>PowerPoint Presentation</vt:lpstr>
      <vt:lpstr>Objectives and agenda</vt:lpstr>
      <vt:lpstr>Why the Medical Expert Role matters</vt:lpstr>
      <vt:lpstr>The details:  What is the Medical Expert Role</vt:lpstr>
      <vt:lpstr>About Medical Expert</vt:lpstr>
      <vt:lpstr>Key definitions</vt:lpstr>
      <vt:lpstr>Recognizing Medical Expert process</vt:lpstr>
      <vt:lpstr>Recognizing Medical Expert content</vt:lpstr>
      <vt:lpstr>Four Types of patient-centred relationships</vt:lpstr>
      <vt:lpstr>Preparing to teach the Medical Expert Role</vt:lpstr>
      <vt:lpstr>PowerPoint Presentation</vt:lpstr>
      <vt:lpstr>Understanding Medical Expert in everyday care </vt:lpstr>
      <vt:lpstr>Help-seeking steps</vt:lpstr>
      <vt:lpstr>Objectives</vt:lpstr>
      <vt:lpstr>References</vt:lpstr>
      <vt:lpstr>PowerPoint Presentation</vt:lpstr>
      <vt:lpstr>Medical Expert  Key Competencies</vt:lpstr>
      <vt:lpstr>Medical Expert  Key Competency 1</vt:lpstr>
      <vt:lpstr>Medical Expert  Key Competency 2</vt:lpstr>
      <vt:lpstr>Medical Expert  Key Competency 3</vt:lpstr>
      <vt:lpstr>Medical Expert  Key Competency 4</vt:lpstr>
      <vt:lpstr>Medical Expert  Key Competency 5</vt:lpstr>
      <vt:lpstr>Medical Expert resources</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72</cp:revision>
  <cp:lastPrinted>2015-11-13T19:50:38Z</cp:lastPrinted>
  <dcterms:created xsi:type="dcterms:W3CDTF">2009-08-25T17:54:38Z</dcterms:created>
  <dcterms:modified xsi:type="dcterms:W3CDTF">2015-12-08T18:29:18Z</dcterms:modified>
</cp:coreProperties>
</file>